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4" r:id="rId7"/>
    <p:sldId id="259" r:id="rId8"/>
    <p:sldId id="260" r:id="rId9"/>
    <p:sldId id="263" r:id="rId10"/>
    <p:sldId id="270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A395663-1A43-0C4A-8513-665BE9823603}">
          <p14:sldIdLst>
            <p14:sldId id="256"/>
            <p14:sldId id="257"/>
            <p14:sldId id="258"/>
            <p14:sldId id="261"/>
            <p14:sldId id="262"/>
            <p14:sldId id="264"/>
            <p14:sldId id="259"/>
            <p14:sldId id="260"/>
            <p14:sldId id="263"/>
            <p14:sldId id="270"/>
            <p14:sldId id="265"/>
            <p14:sldId id="266"/>
            <p14:sldId id="267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588"/>
  </p:normalViewPr>
  <p:slideViewPr>
    <p:cSldViewPr snapToGrid="0" snapToObjects="1" showGuides="1">
      <p:cViewPr varScale="1">
        <p:scale>
          <a:sx n="93" d="100"/>
          <a:sy n="93" d="100"/>
        </p:scale>
        <p:origin x="504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A4EDB-8899-074B-AC2C-A189166ADA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00" y="1964267"/>
            <a:ext cx="10271125" cy="2421464"/>
          </a:xfrm>
        </p:spPr>
        <p:txBody>
          <a:bodyPr>
            <a:normAutofit/>
          </a:bodyPr>
          <a:lstStyle/>
          <a:p>
            <a:r>
              <a:rPr lang="en-US" dirty="0"/>
              <a:t>GNSS-Synchronized Distributed Open Radio telescope array And Signal Processing Network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8B29E-B28A-5145-AF84-ABD3454DB8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Stephen Wang</a:t>
            </a:r>
          </a:p>
        </p:txBody>
      </p:sp>
    </p:spTree>
    <p:extLst>
      <p:ext uri="{BB962C8B-B14F-4D97-AF65-F5344CB8AC3E}">
        <p14:creationId xmlns:p14="http://schemas.microsoft.com/office/powerpoint/2010/main" val="2945355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8E029-0376-5F4E-9234-515173875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BOM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00149-B306-A84A-B7E4-72151A5252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2FD26F-3680-2049-A3EA-EC86169E8CE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58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51DC4A3-DC06-F947-A6A8-7DB6A693B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5" cy="1092200"/>
          </a:xfrm>
        </p:spPr>
        <p:txBody>
          <a:bodyPr/>
          <a:lstStyle/>
          <a:p>
            <a:r>
              <a:rPr lang="en-US" b="1" dirty="0"/>
              <a:t>Main Technologies Used In The Proposal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E44145-034C-6549-BC19-A4F0C61EB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905000"/>
            <a:ext cx="10131425" cy="4737099"/>
          </a:xfrm>
        </p:spPr>
        <p:txBody>
          <a:bodyPr>
            <a:normAutofit fontScale="85000" lnSpcReduction="20000"/>
          </a:bodyPr>
          <a:lstStyle/>
          <a:p>
            <a:r>
              <a:rPr lang="en-US" sz="2800" b="1" dirty="0"/>
              <a:t>Software Defined Coherent Receivers</a:t>
            </a:r>
          </a:p>
          <a:p>
            <a:pPr lvl="1"/>
            <a:r>
              <a:rPr lang="en-US" sz="2400" dirty="0"/>
              <a:t>Each radio telescope station has at least two antenna and RF Front-Ends.</a:t>
            </a:r>
          </a:p>
          <a:p>
            <a:pPr lvl="1"/>
            <a:r>
              <a:rPr lang="en-US" sz="2400" dirty="0"/>
              <a:t>These two RF Front-Ends are modified to share the same clock</a:t>
            </a:r>
          </a:p>
          <a:p>
            <a:r>
              <a:rPr lang="en-US" sz="2800" b="1" dirty="0"/>
              <a:t>Heterogeneous CPU/GPU Computing</a:t>
            </a:r>
            <a:endParaRPr lang="en-US" sz="2600" b="1" dirty="0"/>
          </a:p>
          <a:p>
            <a:pPr lvl="1"/>
            <a:r>
              <a:rPr lang="en-US" sz="2600" dirty="0"/>
              <a:t>The GPU of Raspberry PI is used for processing received signals.</a:t>
            </a:r>
          </a:p>
          <a:p>
            <a:pPr lvl="1"/>
            <a:r>
              <a:rPr lang="en-US" sz="2600" dirty="0"/>
              <a:t>The CPU of Raspberry PI is used for controlling the operation and communication of each radio telescope station.</a:t>
            </a:r>
          </a:p>
          <a:p>
            <a:r>
              <a:rPr lang="en-US" sz="2800" b="1" dirty="0"/>
              <a:t>GPS-Based Distributed Clock Synchronization</a:t>
            </a:r>
          </a:p>
          <a:p>
            <a:pPr lvl="1"/>
            <a:r>
              <a:rPr lang="en-US" sz="2600" dirty="0"/>
              <a:t>GPS signals are used as a clock reference for radio signal reception.</a:t>
            </a:r>
          </a:p>
          <a:p>
            <a:r>
              <a:rPr lang="en-US" sz="2800" b="1" dirty="0"/>
              <a:t>Distributed Computing</a:t>
            </a:r>
          </a:p>
          <a:p>
            <a:pPr lvl="1"/>
            <a:r>
              <a:rPr lang="en-US" sz="2600" dirty="0"/>
              <a:t>The signals received from the distributed radio telescope array are combined and processed in the distributed signal processing network, as such BOINC.</a:t>
            </a:r>
          </a:p>
          <a:p>
            <a:pPr lvl="1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201153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7C573-B125-7343-9D72-D632F48A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Software Defined Coherent Receivers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1744E-FC0F-764F-9664-04073D7D5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469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518BD-90D6-CF4B-86E6-F7639CE1F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Heterogeneous CPU/GPU Computing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8900C-3DA7-2D44-80BE-2BEE7E757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481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EC98A-97B8-F540-B26C-26E54B5B8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GPS-Based Distributed Clock Synchronization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A0234-FC16-F448-B5F6-3F09EA553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661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26879-0669-944B-93B4-0A7C7A705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Distributed Computing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C00AA-ADF4-DF4E-BFDD-31312DA04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63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55207-6648-6F4F-825D-A374D37C8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820398" cy="1456267"/>
          </a:xfrm>
        </p:spPr>
        <p:txBody>
          <a:bodyPr/>
          <a:lstStyle/>
          <a:p>
            <a:r>
              <a:rPr lang="en-US" dirty="0"/>
              <a:t>GNSS-Synchronized Distributed Open Radio telescope array &amp; Signal Processing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FEBAF-2FD2-B948-98C0-C4DD2B2DC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28800"/>
            <a:ext cx="10490199" cy="4749799"/>
          </a:xfrm>
        </p:spPr>
        <p:txBody>
          <a:bodyPr>
            <a:normAutofit/>
          </a:bodyPr>
          <a:lstStyle/>
          <a:p>
            <a:r>
              <a:rPr lang="en-US" sz="2400" dirty="0"/>
              <a:t>Inspired by recent advance in radio telescope projects, digital signal processing and distributed computing technologies</a:t>
            </a:r>
          </a:p>
          <a:p>
            <a:pPr lvl="1"/>
            <a:r>
              <a:rPr lang="en-US" sz="1800" dirty="0"/>
              <a:t>VLBI radio telescope array, </a:t>
            </a:r>
            <a:r>
              <a:rPr lang="en-US" sz="1800" dirty="0" err="1"/>
              <a:t>Einstein@Home</a:t>
            </a:r>
            <a:r>
              <a:rPr lang="en-US" sz="1800" dirty="0"/>
              <a:t>, </a:t>
            </a:r>
            <a:r>
              <a:rPr lang="en-US" sz="1800" dirty="0" err="1"/>
              <a:t>SETI@home</a:t>
            </a:r>
            <a:r>
              <a:rPr lang="en-US" sz="1800" dirty="0"/>
              <a:t>, </a:t>
            </a:r>
          </a:p>
          <a:p>
            <a:pPr lvl="1"/>
            <a:r>
              <a:rPr lang="en-US" sz="1800" dirty="0"/>
              <a:t>Low-cost software defined radio receiver receiver with  gigahertz RF and heterogenous computing, </a:t>
            </a:r>
          </a:p>
          <a:p>
            <a:pPr lvl="1"/>
            <a:r>
              <a:rPr lang="en-US" sz="1800" dirty="0"/>
              <a:t>Open distributed computing infrastructure, such as BONIC</a:t>
            </a:r>
          </a:p>
          <a:p>
            <a:r>
              <a:rPr lang="en-US" sz="2400" dirty="0"/>
              <a:t>Develop an ultra-low cost GPS-synchronized distributed radio telescope array from off-shelf components</a:t>
            </a:r>
          </a:p>
          <a:p>
            <a:pPr lvl="1"/>
            <a:r>
              <a:rPr lang="en-US" sz="1800" dirty="0"/>
              <a:t>Phase I: the target price is $200 per telescope, which receives radio signals between 500kHz~1.7GHz</a:t>
            </a:r>
          </a:p>
          <a:p>
            <a:pPr lvl="1"/>
            <a:r>
              <a:rPr lang="en-US" sz="1800" dirty="0"/>
              <a:t>Phase II: the telescope will receive radio signals up to 6GHz using commercial 5G RF components.</a:t>
            </a:r>
          </a:p>
          <a:p>
            <a:r>
              <a:rPr lang="en-US" sz="2400" dirty="0"/>
              <a:t>Process received digital signals in a distributed signal processing network (DSPN)</a:t>
            </a:r>
          </a:p>
        </p:txBody>
      </p:sp>
    </p:spTree>
    <p:extLst>
      <p:ext uri="{BB962C8B-B14F-4D97-AF65-F5344CB8AC3E}">
        <p14:creationId xmlns:p14="http://schemas.microsoft.com/office/powerpoint/2010/main" val="3438851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001EA-9900-BF45-ACDF-2A0323CB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components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4BAB7-4059-FC4B-A4B8-703581936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24044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GNSS-Synchronized Radio Telescope Station</a:t>
            </a:r>
          </a:p>
          <a:p>
            <a:pPr lvl="1"/>
            <a:r>
              <a:rPr lang="en-US" dirty="0"/>
              <a:t>Antennas: </a:t>
            </a:r>
          </a:p>
          <a:p>
            <a:pPr lvl="2"/>
            <a:r>
              <a:rPr lang="en-US" dirty="0"/>
              <a:t>radio telescope antenna:  UHF antenna (Phase I)</a:t>
            </a:r>
          </a:p>
          <a:p>
            <a:pPr lvl="2"/>
            <a:r>
              <a:rPr lang="en-US" dirty="0"/>
              <a:t>GNSS antenna: </a:t>
            </a:r>
          </a:p>
          <a:p>
            <a:pPr lvl="2"/>
            <a:r>
              <a:rPr lang="en-US" dirty="0"/>
              <a:t>Communication (included in the SPCC Module below )</a:t>
            </a:r>
          </a:p>
          <a:p>
            <a:pPr lvl="1"/>
            <a:r>
              <a:rPr lang="en-US" dirty="0"/>
              <a:t>RF Front-Ends:</a:t>
            </a:r>
          </a:p>
          <a:p>
            <a:pPr lvl="2"/>
            <a:r>
              <a:rPr lang="en-US" dirty="0"/>
              <a:t>GNSS RF Front-End:</a:t>
            </a:r>
          </a:p>
          <a:p>
            <a:pPr lvl="2"/>
            <a:r>
              <a:rPr lang="en-US" dirty="0"/>
              <a:t>Telescope RF Front-End: </a:t>
            </a:r>
          </a:p>
          <a:p>
            <a:pPr lvl="2"/>
            <a:r>
              <a:rPr lang="en-US" dirty="0"/>
              <a:t>Communication RF Front-End: (included in the SPCC Module below)</a:t>
            </a:r>
          </a:p>
          <a:p>
            <a:pPr lvl="1"/>
            <a:r>
              <a:rPr lang="en-US" dirty="0"/>
              <a:t>Signal Processing, Control and Communication (SPCC) Module: Raspberry Pi computer</a:t>
            </a:r>
          </a:p>
          <a:p>
            <a:pPr lvl="1"/>
            <a:r>
              <a:rPr lang="en-US" dirty="0"/>
              <a:t>Data Storage: 128 GB  microSD flash card</a:t>
            </a:r>
          </a:p>
          <a:p>
            <a:pPr lvl="1"/>
            <a:r>
              <a:rPr lang="en-US" dirty="0"/>
              <a:t>Power Supply: high-capacity portable cell-phone external battery bank; solar-panel</a:t>
            </a:r>
          </a:p>
          <a:p>
            <a:r>
              <a:rPr lang="en-US" dirty="0"/>
              <a:t>Distributed Signal Processing Network (DSPN)</a:t>
            </a:r>
          </a:p>
        </p:txBody>
      </p:sp>
    </p:spTree>
    <p:extLst>
      <p:ext uri="{BB962C8B-B14F-4D97-AF65-F5344CB8AC3E}">
        <p14:creationId xmlns:p14="http://schemas.microsoft.com/office/powerpoint/2010/main" val="563952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05B9E-799D-1145-B336-AB9277A9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5" cy="927100"/>
          </a:xfrm>
        </p:spPr>
        <p:txBody>
          <a:bodyPr/>
          <a:lstStyle/>
          <a:p>
            <a:r>
              <a:rPr lang="en-US" dirty="0"/>
              <a:t>GNSS-Synchronized Radio Telescope Station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2192BFB-6756-F344-851B-BAAFC8271D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743" b="5982"/>
          <a:stretch/>
        </p:blipFill>
        <p:spPr>
          <a:xfrm>
            <a:off x="1374774" y="1536701"/>
            <a:ext cx="8480024" cy="504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356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750C7-BD4B-C842-8A21-4C3CB5277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5" cy="1066800"/>
          </a:xfrm>
        </p:spPr>
        <p:txBody>
          <a:bodyPr/>
          <a:lstStyle/>
          <a:p>
            <a:r>
              <a:rPr lang="en-US" dirty="0"/>
              <a:t>Distributed Signal Processing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5CEABE7-87C5-D749-B9CC-E3E8331FBF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266"/>
          <a:stretch/>
        </p:blipFill>
        <p:spPr>
          <a:xfrm>
            <a:off x="1949184" y="1543049"/>
            <a:ext cx="7604657" cy="506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815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71263-96BE-8446-AAA9-26F3251B6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81939"/>
            <a:ext cx="10131425" cy="924561"/>
          </a:xfrm>
        </p:spPr>
        <p:txBody>
          <a:bodyPr>
            <a:normAutofit/>
          </a:bodyPr>
          <a:lstStyle/>
          <a:p>
            <a:r>
              <a:rPr lang="en-US" b="1" dirty="0"/>
              <a:t>Phased Development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20C14F4-2D85-E84C-A0E9-ED6F3CCDD9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8734523"/>
              </p:ext>
            </p:extLst>
          </p:nvPr>
        </p:nvGraphicFramePr>
        <p:xfrm>
          <a:off x="342900" y="1587501"/>
          <a:ext cx="11506200" cy="4719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643945237"/>
                    </a:ext>
                  </a:extLst>
                </a:gridCol>
                <a:gridCol w="2063750">
                  <a:extLst>
                    <a:ext uri="{9D8B030D-6E8A-4147-A177-3AD203B41FA5}">
                      <a16:colId xmlns:a16="http://schemas.microsoft.com/office/drawing/2014/main" val="655094090"/>
                    </a:ext>
                  </a:extLst>
                </a:gridCol>
                <a:gridCol w="2063750">
                  <a:extLst>
                    <a:ext uri="{9D8B030D-6E8A-4147-A177-3AD203B41FA5}">
                      <a16:colId xmlns:a16="http://schemas.microsoft.com/office/drawing/2014/main" val="2059229397"/>
                    </a:ext>
                  </a:extLst>
                </a:gridCol>
                <a:gridCol w="2063750">
                  <a:extLst>
                    <a:ext uri="{9D8B030D-6E8A-4147-A177-3AD203B41FA5}">
                      <a16:colId xmlns:a16="http://schemas.microsoft.com/office/drawing/2014/main" val="27457864"/>
                    </a:ext>
                  </a:extLst>
                </a:gridCol>
                <a:gridCol w="2063750">
                  <a:extLst>
                    <a:ext uri="{9D8B030D-6E8A-4147-A177-3AD203B41FA5}">
                      <a16:colId xmlns:a16="http://schemas.microsoft.com/office/drawing/2014/main" val="15518724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Phase 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Phase 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Phase III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Phase IV (TBD)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55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Radio Frequency up to 1.7GHz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231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GPS-Base Synchronization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0549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Distributed Signal Processing in BOINC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3748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Battery Power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0308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Radio Frequency up to 6GHz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880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Distributed File Synchronization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2683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Wi-Fi Mesh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2195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Solar Panel Power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3744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Integrity Guard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3482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GPGPU Processing Acceleration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9751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Airborne Deployment Capable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45348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717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65B55-491C-8D4D-A7FE-1A3DCAA92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41643"/>
            <a:ext cx="10998207" cy="1026478"/>
          </a:xfrm>
        </p:spPr>
        <p:txBody>
          <a:bodyPr>
            <a:normAutofit/>
          </a:bodyPr>
          <a:lstStyle/>
          <a:p>
            <a:r>
              <a:rPr lang="en-US" sz="3200" dirty="0"/>
              <a:t>Phase I Radio Telescope Station Component List (1/2)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5AD25E9-9159-3F4D-856A-0C967FC071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3624850"/>
              </p:ext>
            </p:extLst>
          </p:nvPr>
        </p:nvGraphicFramePr>
        <p:xfrm>
          <a:off x="444500" y="1468120"/>
          <a:ext cx="11303002" cy="490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1500">
                  <a:extLst>
                    <a:ext uri="{9D8B030D-6E8A-4147-A177-3AD203B41FA5}">
                      <a16:colId xmlns:a16="http://schemas.microsoft.com/office/drawing/2014/main" val="4178722748"/>
                    </a:ext>
                  </a:extLst>
                </a:gridCol>
                <a:gridCol w="1576917">
                  <a:extLst>
                    <a:ext uri="{9D8B030D-6E8A-4147-A177-3AD203B41FA5}">
                      <a16:colId xmlns:a16="http://schemas.microsoft.com/office/drawing/2014/main" val="718970490"/>
                    </a:ext>
                  </a:extLst>
                </a:gridCol>
                <a:gridCol w="1576917">
                  <a:extLst>
                    <a:ext uri="{9D8B030D-6E8A-4147-A177-3AD203B41FA5}">
                      <a16:colId xmlns:a16="http://schemas.microsoft.com/office/drawing/2014/main" val="4088889250"/>
                    </a:ext>
                  </a:extLst>
                </a:gridCol>
                <a:gridCol w="1576917">
                  <a:extLst>
                    <a:ext uri="{9D8B030D-6E8A-4147-A177-3AD203B41FA5}">
                      <a16:colId xmlns:a16="http://schemas.microsoft.com/office/drawing/2014/main" val="554361870"/>
                    </a:ext>
                  </a:extLst>
                </a:gridCol>
                <a:gridCol w="1576917">
                  <a:extLst>
                    <a:ext uri="{9D8B030D-6E8A-4147-A177-3AD203B41FA5}">
                      <a16:colId xmlns:a16="http://schemas.microsoft.com/office/drawing/2014/main" val="2063942968"/>
                    </a:ext>
                  </a:extLst>
                </a:gridCol>
                <a:gridCol w="1576917">
                  <a:extLst>
                    <a:ext uri="{9D8B030D-6E8A-4147-A177-3AD203B41FA5}">
                      <a16:colId xmlns:a16="http://schemas.microsoft.com/office/drawing/2014/main" val="481501162"/>
                    </a:ext>
                  </a:extLst>
                </a:gridCol>
                <a:gridCol w="1576917">
                  <a:extLst>
                    <a:ext uri="{9D8B030D-6E8A-4147-A177-3AD203B41FA5}">
                      <a16:colId xmlns:a16="http://schemas.microsoft.com/office/drawing/2014/main" val="176958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UHF Antenna</a:t>
                      </a:r>
                    </a:p>
                    <a:p>
                      <a:pPr algn="ctr"/>
                      <a:r>
                        <a:rPr lang="en-US" sz="1600" b="0" dirty="0"/>
                        <a:t>$12~$90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GNSS Antenna</a:t>
                      </a:r>
                    </a:p>
                    <a:p>
                      <a:pPr algn="ctr"/>
                      <a:r>
                        <a:rPr lang="en-US" sz="1600" b="0" dirty="0"/>
                        <a:t>$8~$160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RTL-SDR</a:t>
                      </a:r>
                    </a:p>
                    <a:p>
                      <a:pPr algn="ctr"/>
                      <a:r>
                        <a:rPr lang="en-US" sz="1600" b="0" dirty="0"/>
                        <a:t>$22~$30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Raspberry Pi 4</a:t>
                      </a:r>
                    </a:p>
                    <a:p>
                      <a:pPr algn="ctr"/>
                      <a:r>
                        <a:rPr lang="en-US" sz="1600" b="0" dirty="0"/>
                        <a:t>$60~$100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MicroSD Card</a:t>
                      </a:r>
                    </a:p>
                    <a:p>
                      <a:pPr algn="ctr"/>
                      <a:r>
                        <a:rPr lang="en-US" sz="1600" b="0" dirty="0"/>
                        <a:t>$20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Lithium Polymer </a:t>
                      </a:r>
                      <a:r>
                        <a:rPr lang="en-US" sz="1600" b="0" dirty="0"/>
                        <a:t>Battery</a:t>
                      </a:r>
                    </a:p>
                    <a:p>
                      <a:pPr algn="ctr"/>
                      <a:r>
                        <a:rPr lang="en-US" sz="1600" b="0" dirty="0"/>
                        <a:t>$27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2893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Telescope Antenna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4832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GNSS Antenna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8950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Communication Antenna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1558974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r>
                        <a:rPr lang="en-US" sz="1600" dirty="0"/>
                        <a:t>Radio Telescope RF Front 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4957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GNSS RF Front-End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7135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Signal Processing, Control and Communication 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61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Data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8473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Power Supply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02142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1217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54B0C-B010-B14B-8B52-04403623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03283"/>
            <a:ext cx="11448287" cy="992118"/>
          </a:xfrm>
        </p:spPr>
        <p:txBody>
          <a:bodyPr/>
          <a:lstStyle/>
          <a:p>
            <a:r>
              <a:rPr lang="en-US" dirty="0"/>
              <a:t>Phase I Radio Telescope Station Component List (2/2)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266155F-12E1-EA48-90E4-6F60E77C82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09" y="1117600"/>
            <a:ext cx="9067289" cy="5537199"/>
          </a:xfrm>
        </p:spPr>
      </p:pic>
    </p:spTree>
    <p:extLst>
      <p:ext uri="{BB962C8B-B14F-4D97-AF65-F5344CB8AC3E}">
        <p14:creationId xmlns:p14="http://schemas.microsoft.com/office/powerpoint/2010/main" val="1581038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E1B55-A59E-C543-A159-4E24EFB6F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Signal Processing Network (DSPN)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5047C2-1E60-B442-AAF0-EE7C941E318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65508" y="2328260"/>
            <a:ext cx="5416155" cy="3551840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A8DB6B-8410-BB47-A834-7470882D16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21894" y="2142067"/>
            <a:ext cx="6104597" cy="436033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9446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201</TotalTime>
  <Words>533</Words>
  <Application>Microsoft Macintosh PowerPoint</Application>
  <PresentationFormat>Widescreen</PresentationFormat>
  <Paragraphs>112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Celestial</vt:lpstr>
      <vt:lpstr>GNSS-Synchronized Distributed Open Radio telescope array And Signal Processing Network </vt:lpstr>
      <vt:lpstr>GNSS-Synchronized Distributed Open Radio telescope array &amp; Signal Processing Network</vt:lpstr>
      <vt:lpstr>System components</vt:lpstr>
      <vt:lpstr>GNSS-Synchronized Radio Telescope Station</vt:lpstr>
      <vt:lpstr>Distributed Signal Processing Network</vt:lpstr>
      <vt:lpstr>Phased Development</vt:lpstr>
      <vt:lpstr>Phase I Radio Telescope Station Component List (1/2)</vt:lpstr>
      <vt:lpstr>Phase I Radio Telescope Station Component List (2/2)</vt:lpstr>
      <vt:lpstr>Distributed Signal Processing Network (DSPN)</vt:lpstr>
      <vt:lpstr>BOM Comparison</vt:lpstr>
      <vt:lpstr>Main Technologies Used In The Proposal</vt:lpstr>
      <vt:lpstr>Software Defined Coherent Receivers</vt:lpstr>
      <vt:lpstr>Heterogeneous CPU/GPU Computing</vt:lpstr>
      <vt:lpstr>GPS-Based Distributed Clock Synchronization</vt:lpstr>
      <vt:lpstr>Distributed Computing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 Wang</dc:creator>
  <cp:lastModifiedBy>Shu Wang</cp:lastModifiedBy>
  <cp:revision>5</cp:revision>
  <dcterms:created xsi:type="dcterms:W3CDTF">2020-01-26T19:14:00Z</dcterms:created>
  <dcterms:modified xsi:type="dcterms:W3CDTF">2020-07-06T17:38:55Z</dcterms:modified>
</cp:coreProperties>
</file>

<file path=docProps/thumbnail.jpeg>
</file>